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4" r:id="rId8"/>
    <p:sldId id="273" r:id="rId9"/>
    <p:sldId id="270" r:id="rId10"/>
    <p:sldId id="271" r:id="rId11"/>
    <p:sldId id="260" r:id="rId12"/>
    <p:sldId id="267" r:id="rId13"/>
    <p:sldId id="261" r:id="rId14"/>
    <p:sldId id="268" r:id="rId15"/>
    <p:sldId id="269" r:id="rId16"/>
    <p:sldId id="262" r:id="rId17"/>
    <p:sldId id="27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0E43CD-351D-3506-AB8D-5974F30A7132}" v="81" dt="2023-12-01T15:14:07.641"/>
    <p1510:client id="{D85058E0-EA7C-4BB7-98E9-324A7DE7F3BA}" v="864" dt="2023-12-01T13:36:20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642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5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27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07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62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13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3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4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21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3453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4356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23" r:id="rId6"/>
    <p:sldLayoutId id="2147483719" r:id="rId7"/>
    <p:sldLayoutId id="2147483720" r:id="rId8"/>
    <p:sldLayoutId id="2147483721" r:id="rId9"/>
    <p:sldLayoutId id="2147483722" r:id="rId10"/>
    <p:sldLayoutId id="214748372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hyperlink" Target="https://www.researchgate.net/publication/284244181_Using_mixture_design_and_neural_networks_to_build_stock_selection_decision_support_systems" TargetMode="External"/><Relationship Id="rId4" Type="http://schemas.openxmlformats.org/officeDocument/2006/relationships/hyperlink" Target="https://archive.ics.uci.edu/dataset/390/stock+portfolio+performan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F1DCD9-4684-4B84-AD73-6652C8BA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exagonal background with blue neon lights">
            <a:extLst>
              <a:ext uri="{FF2B5EF4-FFF2-40B4-BE49-F238E27FC236}">
                <a16:creationId xmlns:a16="http://schemas.microsoft.com/office/drawing/2014/main" id="{CDAB3912-8C60-84B2-AC85-D2019FD9DA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" r="6" b="6"/>
          <a:stretch/>
        </p:blipFill>
        <p:spPr>
          <a:xfrm>
            <a:off x="20" y="10"/>
            <a:ext cx="12199237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BE6A732-8124-4A59-8EC9-BF4A1648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26538" y="-2233466"/>
            <a:ext cx="6858000" cy="11324929"/>
          </a:xfrm>
          <a:custGeom>
            <a:avLst/>
            <a:gdLst>
              <a:gd name="connsiteX0" fmla="*/ 0 w 6858000"/>
              <a:gd name="connsiteY0" fmla="*/ 9303227 h 11262142"/>
              <a:gd name="connsiteX1" fmla="*/ 0 w 6858000"/>
              <a:gd name="connsiteY1" fmla="*/ 6495555 h 11262142"/>
              <a:gd name="connsiteX2" fmla="*/ 1 w 6858000"/>
              <a:gd name="connsiteY2" fmla="*/ 6495555 h 11262142"/>
              <a:gd name="connsiteX3" fmla="*/ 1 w 6858000"/>
              <a:gd name="connsiteY3" fmla="*/ 0 h 11262142"/>
              <a:gd name="connsiteX4" fmla="*/ 6858000 w 6858000"/>
              <a:gd name="connsiteY4" fmla="*/ 6015407 h 11262142"/>
              <a:gd name="connsiteX5" fmla="*/ 6858000 w 6858000"/>
              <a:gd name="connsiteY5" fmla="*/ 8999698 h 11262142"/>
              <a:gd name="connsiteX6" fmla="*/ 6858000 w 6858000"/>
              <a:gd name="connsiteY6" fmla="*/ 11262142 h 11262142"/>
              <a:gd name="connsiteX7" fmla="*/ 1 w 6858000"/>
              <a:gd name="connsiteY7" fmla="*/ 11262142 h 11262142"/>
              <a:gd name="connsiteX8" fmla="*/ 1 w 6858000"/>
              <a:gd name="connsiteY8" fmla="*/ 9303227 h 1126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1262142">
                <a:moveTo>
                  <a:pt x="0" y="9303227"/>
                </a:moveTo>
                <a:lnTo>
                  <a:pt x="0" y="6495555"/>
                </a:lnTo>
                <a:lnTo>
                  <a:pt x="1" y="6495555"/>
                </a:lnTo>
                <a:lnTo>
                  <a:pt x="1" y="0"/>
                </a:lnTo>
                <a:lnTo>
                  <a:pt x="6858000" y="6015407"/>
                </a:lnTo>
                <a:lnTo>
                  <a:pt x="6858000" y="8999698"/>
                </a:lnTo>
                <a:lnTo>
                  <a:pt x="6858000" y="11262142"/>
                </a:lnTo>
                <a:lnTo>
                  <a:pt x="1" y="11262142"/>
                </a:lnTo>
                <a:lnTo>
                  <a:pt x="1" y="9303227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0890" y="1061686"/>
            <a:ext cx="8266139" cy="3793336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ea typeface="+mj-lt"/>
                <a:cs typeface="+mj-lt"/>
              </a:rPr>
              <a:t>Stock Performance Analysis with Regression Based Machine Learning</a:t>
            </a:r>
            <a:endParaRPr lang="en-US" sz="4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453796"/>
            <a:ext cx="4264677" cy="73299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Adam Henze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DAA6A4-1F42-460B-A500-921EEB4BC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60643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ACE67C29-3E1D-316B-E5D0-17DB196790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161" y="59848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459DC-C442-B068-ABD8-24D423A3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7C3257-6FE3-DDD3-F394-F0E344C20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66519" y="801020"/>
            <a:ext cx="9868369" cy="5246243"/>
          </a:xfrm>
        </p:spPr>
      </p:pic>
      <p:pic>
        <p:nvPicPr>
          <p:cNvPr id="3" name="10">
            <a:hlinkClick r:id="" action="ppaction://media"/>
            <a:extLst>
              <a:ext uri="{FF2B5EF4-FFF2-40B4-BE49-F238E27FC236}">
                <a16:creationId xmlns:a16="http://schemas.microsoft.com/office/drawing/2014/main" id="{94F190C5-53B6-543D-0CC8-A06BD450C6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61" y="602116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4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B6EE3-57A3-A4E1-91CF-1542BAE1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Data Source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F827F-B420-044C-5AAD-A4F0C881C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Data available in the UCI data repository</a:t>
            </a:r>
          </a:p>
          <a:p>
            <a:r>
              <a:rPr lang="en-US" dirty="0">
                <a:ea typeface="+mn-lt"/>
                <a:cs typeface="+mn-lt"/>
              </a:rPr>
              <a:t>Data set: </a:t>
            </a:r>
            <a:r>
              <a:rPr lang="en-US" dirty="0">
                <a:ea typeface="+mn-lt"/>
                <a:cs typeface="+mn-lt"/>
                <a:hlinkClick r:id="rId4"/>
              </a:rPr>
              <a:t>https://archive.ics.uci.edu/dataset/390/stock+portfolio+performance</a:t>
            </a:r>
          </a:p>
          <a:p>
            <a:r>
              <a:rPr lang="en-US" dirty="0"/>
              <a:t>Research Paper: 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  <a:hlinkClick r:id="rId5"/>
              </a:rPr>
              <a:t>https://www.researchgate.net/publication/284244181_Using_mixture_design_and_neural_networks_to_build_stock_selection_decision_support_systems</a:t>
            </a:r>
            <a:endParaRPr lang="en-US" i="0"/>
          </a:p>
          <a:p>
            <a:endParaRPr lang="en-US" dirty="0"/>
          </a:p>
        </p:txBody>
      </p:sp>
      <p:pic>
        <p:nvPicPr>
          <p:cNvPr id="4" name="11">
            <a:hlinkClick r:id="" action="ppaction://media"/>
            <a:extLst>
              <a:ext uri="{FF2B5EF4-FFF2-40B4-BE49-F238E27FC236}">
                <a16:creationId xmlns:a16="http://schemas.microsoft.com/office/drawing/2014/main" id="{18FDB417-97F6-2447-C223-1ACC806494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446" y="59848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5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B9D1-8D71-6562-4EE5-C869FE328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diagram of a stock market&#10;&#10;Description automatically generated">
            <a:extLst>
              <a:ext uri="{FF2B5EF4-FFF2-40B4-BE49-F238E27FC236}">
                <a16:creationId xmlns:a16="http://schemas.microsoft.com/office/drawing/2014/main" id="{64B72918-B155-5FB6-D212-2AAEEC0FA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02047" y="476675"/>
            <a:ext cx="6773528" cy="5911969"/>
          </a:xfrm>
        </p:spPr>
      </p:pic>
      <p:pic>
        <p:nvPicPr>
          <p:cNvPr id="3" name="12">
            <a:hlinkClick r:id="" action="ppaction://media"/>
            <a:extLst>
              <a:ext uri="{FF2B5EF4-FFF2-40B4-BE49-F238E27FC236}">
                <a16:creationId xmlns:a16="http://schemas.microsoft.com/office/drawing/2014/main" id="{CD1A9E24-25CF-7F10-72A9-AA91DC9719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732" y="593951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3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3F11-905F-558E-F8A7-1EEC4146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99DBF-8A42-4FAC-58B0-0C7211FFE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Developed similar trends in coefficient values</a:t>
            </a:r>
          </a:p>
          <a:p>
            <a:r>
              <a:rPr lang="en-US" dirty="0"/>
              <a:t>Successfully replicated coefficient trends for several dependent variables</a:t>
            </a:r>
          </a:p>
        </p:txBody>
      </p:sp>
      <p:pic>
        <p:nvPicPr>
          <p:cNvPr id="4" name="Picture 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F3C06011-0B7D-949A-0736-1894E230F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05" y="3652823"/>
            <a:ext cx="6096000" cy="1996507"/>
          </a:xfrm>
          <a:prstGeom prst="rect">
            <a:avLst/>
          </a:prstGeom>
        </p:spPr>
      </p:pic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8367797-B8B0-6D7F-887B-9624FC3FC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641" y="3649396"/>
            <a:ext cx="3091133" cy="2003358"/>
          </a:xfrm>
          <a:prstGeom prst="rect">
            <a:avLst/>
          </a:prstGeom>
        </p:spPr>
      </p:pic>
      <p:pic>
        <p:nvPicPr>
          <p:cNvPr id="6" name="13">
            <a:hlinkClick r:id="" action="ppaction://media"/>
            <a:extLst>
              <a:ext uri="{FF2B5EF4-FFF2-40B4-BE49-F238E27FC236}">
                <a16:creationId xmlns:a16="http://schemas.microsoft.com/office/drawing/2014/main" id="{E70B8404-89D0-77FE-6EAE-05610153F5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161" y="597580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9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88D0-7281-B56A-3715-CC8078F7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7BC2DA-A037-EEB5-D40F-9B1502F24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3083" y="376034"/>
            <a:ext cx="6731454" cy="6113253"/>
          </a:xfrm>
        </p:spPr>
      </p:pic>
      <p:pic>
        <p:nvPicPr>
          <p:cNvPr id="3" name="14">
            <a:hlinkClick r:id="" action="ppaction://media"/>
            <a:extLst>
              <a:ext uri="{FF2B5EF4-FFF2-40B4-BE49-F238E27FC236}">
                <a16:creationId xmlns:a16="http://schemas.microsoft.com/office/drawing/2014/main" id="{D8BF10CB-FB98-6D7E-801C-BCE65540A8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732" y="59848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1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9D575-AFEF-0C75-5916-14184391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3E85B9-8830-6E66-A94A-4F747FE40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69369" y="419166"/>
            <a:ext cx="7238883" cy="6012611"/>
          </a:xfrm>
        </p:spPr>
      </p:pic>
      <p:pic>
        <p:nvPicPr>
          <p:cNvPr id="3" name="15">
            <a:hlinkClick r:id="" action="ppaction://media"/>
            <a:extLst>
              <a:ext uri="{FF2B5EF4-FFF2-40B4-BE49-F238E27FC236}">
                <a16:creationId xmlns:a16="http://schemas.microsoft.com/office/drawing/2014/main" id="{67CC1F43-7EFE-6032-37F9-DFAD6AA475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161" y="591230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3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97E59-4AC2-307D-9C91-76BCB798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84D0D-88F5-43BC-6797-DE6296427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Was the model able to successfully develop working coefficients </a:t>
            </a:r>
          </a:p>
          <a:p>
            <a:r>
              <a:rPr lang="en-US" dirty="0"/>
              <a:t>Did the independent coefficient value correlate with the found values</a:t>
            </a:r>
          </a:p>
          <a:p>
            <a:r>
              <a:rPr lang="en-US" dirty="0"/>
              <a:t>Was the model able to make successful predictions with training</a:t>
            </a:r>
          </a:p>
          <a:p>
            <a:r>
              <a:rPr lang="en-US" dirty="0"/>
              <a:t>How successful were these predictions</a:t>
            </a:r>
          </a:p>
          <a:p>
            <a:r>
              <a:rPr lang="en-US" dirty="0"/>
              <a:t>Could the model work with limited information</a:t>
            </a:r>
          </a:p>
          <a:p>
            <a:r>
              <a:rPr lang="en-US" dirty="0"/>
              <a:t>Could improvements be made to the model</a:t>
            </a:r>
          </a:p>
        </p:txBody>
      </p:sp>
      <p:pic>
        <p:nvPicPr>
          <p:cNvPr id="4" name="16">
            <a:hlinkClick r:id="" action="ppaction://media"/>
            <a:extLst>
              <a:ext uri="{FF2B5EF4-FFF2-40B4-BE49-F238E27FC236}">
                <a16:creationId xmlns:a16="http://schemas.microsoft.com/office/drawing/2014/main" id="{21CDE23F-3DFD-467E-B2D4-CD7873C67D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161" y="593044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8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28363-ED37-1037-A82A-A2C72F29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DB70B1-3DEA-425A-704E-57B0FB300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2459" y="381651"/>
            <a:ext cx="5747771" cy="6088676"/>
          </a:xfr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DAE4582-B34C-358C-A647-285148ACC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030" y="381378"/>
            <a:ext cx="5104458" cy="6095246"/>
          </a:xfrm>
          <a:prstGeom prst="rect">
            <a:avLst/>
          </a:prstGeom>
        </p:spPr>
      </p:pic>
      <p:pic>
        <p:nvPicPr>
          <p:cNvPr id="3" name="17">
            <a:hlinkClick r:id="" action="ppaction://media"/>
            <a:extLst>
              <a:ext uri="{FF2B5EF4-FFF2-40B4-BE49-F238E27FC236}">
                <a16:creationId xmlns:a16="http://schemas.microsoft.com/office/drawing/2014/main" id="{70214592-0D5F-9727-F8BE-A30FB51EA1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2875" y="591230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7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6D-9DC8-9ECF-AF6D-88D72035D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7810169" cy="1360898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693F8-63DE-EDFA-D550-507EA9AA0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332029"/>
            <a:ext cx="5435302" cy="33829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Successful development of data visualizations and correlation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Successful development of limited data model predictions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>
                <a:latin typeface="Walbaum Display"/>
                <a:cs typeface="Arial"/>
              </a:rPr>
              <a:t>Dubious ability to predict beyond dataset</a:t>
            </a:r>
            <a:endParaRPr lang="en-US">
              <a:latin typeface="Walbaum Display"/>
              <a:cs typeface="Arial"/>
            </a:endParaRPr>
          </a:p>
          <a:p>
            <a:pPr marL="514350" lvl="1" indent="-285750">
              <a:lnSpc>
                <a:spcPct val="110000"/>
              </a:lnSpc>
              <a:buFont typeface="Courier New,monospace" panose="020B0604020202020204" pitchFamily="34" charset="0"/>
              <a:buChar char="o"/>
            </a:pPr>
            <a:r>
              <a:rPr lang="en-US" sz="2000" i="0" dirty="0">
                <a:latin typeface="Walbaum Display"/>
                <a:cs typeface="Arial"/>
              </a:rPr>
              <a:t>Low R2 scores</a:t>
            </a:r>
          </a:p>
          <a:p>
            <a:pPr marL="514350" lvl="1" indent="-285750">
              <a:lnSpc>
                <a:spcPct val="110000"/>
              </a:lnSpc>
              <a:buFont typeface="Courier New,monospace" panose="020B0604020202020204" pitchFamily="34" charset="0"/>
              <a:buChar char="o"/>
            </a:pPr>
            <a:r>
              <a:rPr lang="en-US" sz="2000" i="0" dirty="0">
                <a:latin typeface="Walbaum Display"/>
                <a:cs typeface="Arial"/>
              </a:rPr>
              <a:t>Low scores across other models</a:t>
            </a:r>
            <a:endParaRPr lang="en-US" sz="2000">
              <a:latin typeface="Walbaum Display"/>
            </a:endParaRPr>
          </a:p>
          <a:p>
            <a:pPr>
              <a:lnSpc>
                <a:spcPct val="110000"/>
              </a:lnSpc>
            </a:pPr>
            <a:r>
              <a:rPr lang="en-US" dirty="0"/>
              <a:t>Potentially limited Dataset</a:t>
            </a:r>
            <a:endParaRPr lang="en-US" i="0"/>
          </a:p>
          <a:p>
            <a:pPr lvl="1">
              <a:lnSpc>
                <a:spcPct val="110000"/>
              </a:lnSpc>
            </a:pPr>
            <a:endParaRPr lang="en-US" i="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B95945DB-84BC-F3E6-9D3D-83CDAB1E6B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20301" r="6249" b="-3"/>
          <a:stretch/>
        </p:blipFill>
        <p:spPr>
          <a:xfrm>
            <a:off x="4634621" y="10"/>
            <a:ext cx="7557379" cy="6857990"/>
          </a:xfrm>
          <a:custGeom>
            <a:avLst/>
            <a:gdLst/>
            <a:ahLst/>
            <a:cxnLst/>
            <a:rect l="l" t="t" r="r" b="b"/>
            <a:pathLst>
              <a:path w="7557379" h="6858000">
                <a:moveTo>
                  <a:pt x="62130" y="0"/>
                </a:moveTo>
                <a:lnTo>
                  <a:pt x="7557379" y="0"/>
                </a:lnTo>
                <a:lnTo>
                  <a:pt x="755737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736812" y="6857999"/>
                </a:lnTo>
                <a:lnTo>
                  <a:pt x="6722464" y="3"/>
                </a:lnTo>
                <a:lnTo>
                  <a:pt x="7041779" y="1"/>
                </a:lnTo>
                <a:lnTo>
                  <a:pt x="62130" y="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D6B3702-19B7-471C-974D-4A163151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6547" y="0"/>
            <a:ext cx="6812757" cy="6858000"/>
          </a:xfrm>
          <a:custGeom>
            <a:avLst/>
            <a:gdLst>
              <a:gd name="connsiteX0" fmla="*/ 6010592 w 6899617"/>
              <a:gd name="connsiteY0" fmla="*/ 0 h 6858000"/>
              <a:gd name="connsiteX1" fmla="*/ 6899617 w 6899617"/>
              <a:gd name="connsiteY1" fmla="*/ 0 h 6858000"/>
              <a:gd name="connsiteX2" fmla="*/ 6899617 w 6899617"/>
              <a:gd name="connsiteY2" fmla="*/ 1529274 h 6858000"/>
              <a:gd name="connsiteX3" fmla="*/ 2229334 w 6899617"/>
              <a:gd name="connsiteY3" fmla="*/ 6858000 h 6858000"/>
              <a:gd name="connsiteX4" fmla="*/ 0 w 6899617"/>
              <a:gd name="connsiteY4" fmla="*/ 6858000 h 6858000"/>
              <a:gd name="connsiteX0" fmla="*/ 5966258 w 6855283"/>
              <a:gd name="connsiteY0" fmla="*/ 0 h 6858000"/>
              <a:gd name="connsiteX1" fmla="*/ 6855283 w 6855283"/>
              <a:gd name="connsiteY1" fmla="*/ 0 h 6858000"/>
              <a:gd name="connsiteX2" fmla="*/ 6855283 w 6855283"/>
              <a:gd name="connsiteY2" fmla="*/ 1529274 h 6858000"/>
              <a:gd name="connsiteX3" fmla="*/ 2185000 w 6855283"/>
              <a:gd name="connsiteY3" fmla="*/ 6858000 h 6858000"/>
              <a:gd name="connsiteX4" fmla="*/ 0 w 6855283"/>
              <a:gd name="connsiteY4" fmla="*/ 6858000 h 6858000"/>
              <a:gd name="connsiteX5" fmla="*/ 5966258 w 6855283"/>
              <a:gd name="connsiteY5" fmla="*/ 0 h 6858000"/>
              <a:gd name="connsiteX0" fmla="*/ 5966258 w 6855283"/>
              <a:gd name="connsiteY0" fmla="*/ 0 h 6858000"/>
              <a:gd name="connsiteX1" fmla="*/ 6810948 w 6855283"/>
              <a:gd name="connsiteY1" fmla="*/ 0 h 6858000"/>
              <a:gd name="connsiteX2" fmla="*/ 6855283 w 6855283"/>
              <a:gd name="connsiteY2" fmla="*/ 1529274 h 6858000"/>
              <a:gd name="connsiteX3" fmla="*/ 2185000 w 6855283"/>
              <a:gd name="connsiteY3" fmla="*/ 6858000 h 6858000"/>
              <a:gd name="connsiteX4" fmla="*/ 0 w 6855283"/>
              <a:gd name="connsiteY4" fmla="*/ 6858000 h 6858000"/>
              <a:gd name="connsiteX5" fmla="*/ 5966258 w 6855283"/>
              <a:gd name="connsiteY5" fmla="*/ 0 h 6858000"/>
              <a:gd name="connsiteX0" fmla="*/ 5966258 w 6810948"/>
              <a:gd name="connsiteY0" fmla="*/ 0 h 6858000"/>
              <a:gd name="connsiteX1" fmla="*/ 6810948 w 6810948"/>
              <a:gd name="connsiteY1" fmla="*/ 0 h 6858000"/>
              <a:gd name="connsiteX2" fmla="*/ 6799865 w 6810948"/>
              <a:gd name="connsiteY2" fmla="*/ 1562525 h 6858000"/>
              <a:gd name="connsiteX3" fmla="*/ 2185000 w 6810948"/>
              <a:gd name="connsiteY3" fmla="*/ 6858000 h 6858000"/>
              <a:gd name="connsiteX4" fmla="*/ 0 w 6810948"/>
              <a:gd name="connsiteY4" fmla="*/ 6858000 h 6858000"/>
              <a:gd name="connsiteX5" fmla="*/ 5966258 w 6810948"/>
              <a:gd name="connsiteY5" fmla="*/ 0 h 6858000"/>
              <a:gd name="connsiteX0" fmla="*/ 5966258 w 6810948"/>
              <a:gd name="connsiteY0" fmla="*/ 0 h 6858000"/>
              <a:gd name="connsiteX1" fmla="*/ 6810948 w 6810948"/>
              <a:gd name="connsiteY1" fmla="*/ 0 h 6858000"/>
              <a:gd name="connsiteX2" fmla="*/ 6799865 w 6810948"/>
              <a:gd name="connsiteY2" fmla="*/ 1551442 h 6858000"/>
              <a:gd name="connsiteX3" fmla="*/ 2185000 w 6810948"/>
              <a:gd name="connsiteY3" fmla="*/ 6858000 h 6858000"/>
              <a:gd name="connsiteX4" fmla="*/ 0 w 6810948"/>
              <a:gd name="connsiteY4" fmla="*/ 6858000 h 6858000"/>
              <a:gd name="connsiteX5" fmla="*/ 5966258 w 6810948"/>
              <a:gd name="connsiteY5" fmla="*/ 0 h 6858000"/>
              <a:gd name="connsiteX0" fmla="*/ 5966258 w 6812757"/>
              <a:gd name="connsiteY0" fmla="*/ 0 h 6858000"/>
              <a:gd name="connsiteX1" fmla="*/ 6810948 w 6812757"/>
              <a:gd name="connsiteY1" fmla="*/ 0 h 6858000"/>
              <a:gd name="connsiteX2" fmla="*/ 6811779 w 6812757"/>
              <a:gd name="connsiteY2" fmla="*/ 1527614 h 6858000"/>
              <a:gd name="connsiteX3" fmla="*/ 2185000 w 6812757"/>
              <a:gd name="connsiteY3" fmla="*/ 6858000 h 6858000"/>
              <a:gd name="connsiteX4" fmla="*/ 0 w 6812757"/>
              <a:gd name="connsiteY4" fmla="*/ 6858000 h 6858000"/>
              <a:gd name="connsiteX5" fmla="*/ 5966258 w 6812757"/>
              <a:gd name="connsiteY5" fmla="*/ 0 h 6858000"/>
              <a:gd name="connsiteX0" fmla="*/ 5966258 w 6812757"/>
              <a:gd name="connsiteY0" fmla="*/ 0 h 6858000"/>
              <a:gd name="connsiteX1" fmla="*/ 6810948 w 6812757"/>
              <a:gd name="connsiteY1" fmla="*/ 0 h 6858000"/>
              <a:gd name="connsiteX2" fmla="*/ 6811779 w 6812757"/>
              <a:gd name="connsiteY2" fmla="*/ 1527614 h 6858000"/>
              <a:gd name="connsiteX3" fmla="*/ 2185000 w 6812757"/>
              <a:gd name="connsiteY3" fmla="*/ 6858000 h 6858000"/>
              <a:gd name="connsiteX4" fmla="*/ 0 w 6812757"/>
              <a:gd name="connsiteY4" fmla="*/ 6858000 h 6858000"/>
              <a:gd name="connsiteX5" fmla="*/ 5966258 w 681275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2757" h="6858000">
                <a:moveTo>
                  <a:pt x="5966258" y="0"/>
                </a:moveTo>
                <a:lnTo>
                  <a:pt x="6810948" y="0"/>
                </a:lnTo>
                <a:cubicBezTo>
                  <a:pt x="6807254" y="520842"/>
                  <a:pt x="6815473" y="1006772"/>
                  <a:pt x="6811779" y="1527614"/>
                </a:cubicBezTo>
                <a:lnTo>
                  <a:pt x="2185000" y="6858000"/>
                </a:lnTo>
                <a:lnTo>
                  <a:pt x="0" y="6858000"/>
                </a:lnTo>
                <a:lnTo>
                  <a:pt x="5966258" y="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D86B0D-0E25-49AC-8123-2522E0A76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18">
            <a:hlinkClick r:id="" action="ppaction://media"/>
            <a:extLst>
              <a:ext uri="{FF2B5EF4-FFF2-40B4-BE49-F238E27FC236}">
                <a16:creationId xmlns:a16="http://schemas.microsoft.com/office/drawing/2014/main" id="{CF4BEFA9-45F8-C90F-0D56-C91E5C3144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304" y="594858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2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D206C-B5F5-E3C4-3A88-CC61B7D1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Problem Definition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02216-9144-E6C9-F8EF-2F53443E8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Gather data from financial markets</a:t>
            </a:r>
          </a:p>
          <a:p>
            <a:r>
              <a:rPr lang="en-US" dirty="0"/>
              <a:t>Develop stock performance criteria</a:t>
            </a:r>
          </a:p>
          <a:p>
            <a:r>
              <a:rPr lang="en-US" dirty="0"/>
              <a:t>Develop stock indicating attributes</a:t>
            </a:r>
          </a:p>
          <a:p>
            <a:r>
              <a:rPr lang="en-US" dirty="0"/>
              <a:t>Correlate between performance metrics and attributes</a:t>
            </a:r>
          </a:p>
          <a:p>
            <a:r>
              <a:rPr lang="en-US" dirty="0"/>
              <a:t>Train machine model to perform accurate predictions  with data</a:t>
            </a:r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E082818B-F481-A5A1-4EA5-150D374530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61" y="602116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3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4757D-5731-6131-A1FA-BF87AEFC4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Motivation for the problem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F1B6B-79AB-E830-E21A-3A31B8A5C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Initiate interest in financial systems</a:t>
            </a:r>
          </a:p>
          <a:p>
            <a:r>
              <a:rPr lang="en-US" dirty="0"/>
              <a:t>Develop understanding of using data science with real data</a:t>
            </a:r>
          </a:p>
          <a:p>
            <a:r>
              <a:rPr lang="en-US" dirty="0"/>
              <a:t>Investigate further applications for growth in potential fields</a:t>
            </a:r>
          </a:p>
        </p:txBody>
      </p: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290B6F72-4E3E-A434-C268-FA75FF00F7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589" y="602116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3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7102-BDD8-E169-A7FE-0372DD170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1A499-5018-FCDA-A20B-D17280766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Data gathered from financial markets </a:t>
            </a:r>
          </a:p>
          <a:p>
            <a:r>
              <a:rPr lang="en-US" dirty="0"/>
              <a:t>Independent Indicators developed on stock performance and company attributes</a:t>
            </a:r>
          </a:p>
          <a:p>
            <a:pPr marL="514350" lvl="2" indent="-228600">
              <a:buFont typeface="Courier New"/>
              <a:buChar char="o"/>
            </a:pPr>
            <a:r>
              <a:rPr lang="en-US" sz="2200" i="0" dirty="0">
                <a:ea typeface="+mn-lt"/>
                <a:cs typeface="+mn-lt"/>
              </a:rPr>
              <a:t>book value to price ratio: B/P</a:t>
            </a:r>
          </a:p>
          <a:p>
            <a:pPr marL="514350" lvl="2" indent="-228600">
              <a:buFont typeface="Courier New"/>
              <a:buChar char="o"/>
            </a:pPr>
            <a:r>
              <a:rPr lang="en-US" sz="2200" i="0" dirty="0">
                <a:ea typeface="+mn-lt"/>
                <a:cs typeface="+mn-lt"/>
              </a:rPr>
              <a:t>sales to price ratio: S/P</a:t>
            </a:r>
          </a:p>
          <a:p>
            <a:pPr marL="514350" lvl="2" indent="-228600">
              <a:buFont typeface="Courier New"/>
              <a:buChar char="o"/>
            </a:pPr>
            <a:r>
              <a:rPr lang="en-US" sz="2200" i="0" dirty="0">
                <a:ea typeface="+mn-lt"/>
                <a:cs typeface="+mn-lt"/>
              </a:rPr>
              <a:t>return on equity: ROE</a:t>
            </a:r>
          </a:p>
          <a:p>
            <a:pPr marL="514350" lvl="2" indent="-228600">
              <a:buFont typeface="Courier New"/>
              <a:buChar char="o"/>
            </a:pPr>
            <a:r>
              <a:rPr lang="en-US" sz="2200" i="0" dirty="0">
                <a:ea typeface="+mn-lt"/>
                <a:cs typeface="+mn-lt"/>
              </a:rPr>
              <a:t>return rate in the last quarter</a:t>
            </a:r>
          </a:p>
          <a:p>
            <a:pPr marL="514350" lvl="2" indent="-228600">
              <a:buFont typeface="Courier New"/>
              <a:buChar char="o"/>
            </a:pPr>
            <a:r>
              <a:rPr lang="en-US" sz="2200" i="0" dirty="0">
                <a:ea typeface="+mn-lt"/>
                <a:cs typeface="+mn-lt"/>
              </a:rPr>
              <a:t>market capitalization</a:t>
            </a:r>
          </a:p>
          <a:p>
            <a:pPr marL="514350" lvl="2" indent="-228600">
              <a:buFont typeface="Courier New"/>
              <a:buChar char="o"/>
            </a:pPr>
            <a:r>
              <a:rPr lang="en-US" sz="2200" i="0" dirty="0">
                <a:ea typeface="+mn-lt"/>
                <a:cs typeface="+mn-lt"/>
              </a:rPr>
              <a:t>systematic risk</a:t>
            </a:r>
          </a:p>
        </p:txBody>
      </p:sp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FE013192-19C4-6C9C-2430-2618823BD5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75" y="596673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6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8B27-CECB-D28D-73B7-3613D995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Data Description 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0395E-8197-9892-0DE0-F2EBF6959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Total attributes of the company are weighted to a total value of 1</a:t>
            </a:r>
          </a:p>
          <a:p>
            <a:r>
              <a:rPr lang="en-US" dirty="0"/>
              <a:t>Several dependent variables to search for correlations towards</a:t>
            </a:r>
          </a:p>
          <a:p>
            <a:r>
              <a:rPr lang="en-US" dirty="0"/>
              <a:t>Data normalized across all members</a:t>
            </a:r>
          </a:p>
        </p:txBody>
      </p:sp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3789DE51-9D11-6520-90B6-D070ED2B0B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589" y="600301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5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6FC08-EF88-4CCB-DE43-1A4066AB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19CED5-653F-C413-668C-32187B1D1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79585" y="731096"/>
            <a:ext cx="9604075" cy="5414173"/>
          </a:xfrm>
        </p:spPr>
      </p:pic>
      <p:pic>
        <p:nvPicPr>
          <p:cNvPr id="3" name="6">
            <a:hlinkClick r:id="" action="ppaction://media"/>
            <a:extLst>
              <a:ext uri="{FF2B5EF4-FFF2-40B4-BE49-F238E27FC236}">
                <a16:creationId xmlns:a16="http://schemas.microsoft.com/office/drawing/2014/main" id="{F7199EDE-AC5D-93F8-A502-987F8809CD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946" y="600301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6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8B27-CECB-D28D-73B7-3613D995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Data Description 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0395E-8197-9892-0DE0-F2EBF6959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Dependent Variables from stock performance records</a:t>
            </a:r>
          </a:p>
          <a:p>
            <a:pPr marL="514350" lvl="1" indent="-285750">
              <a:buFont typeface="Courier New"/>
              <a:buChar char="o"/>
            </a:pPr>
            <a:r>
              <a:rPr lang="en-US" i="0" dirty="0"/>
              <a:t>Annual Return Rate</a:t>
            </a:r>
          </a:p>
          <a:p>
            <a:pPr marL="514350" lvl="1" indent="-285750">
              <a:buFont typeface="Courier New"/>
              <a:buChar char="o"/>
            </a:pPr>
            <a:r>
              <a:rPr lang="en-US" i="0" dirty="0"/>
              <a:t>Systemic Risk</a:t>
            </a:r>
          </a:p>
          <a:p>
            <a:pPr marL="514350" lvl="1" indent="-285750">
              <a:buFont typeface="Courier New"/>
              <a:buChar char="o"/>
            </a:pPr>
            <a:r>
              <a:rPr lang="en-US" i="0" dirty="0"/>
              <a:t>Total Risk</a:t>
            </a:r>
          </a:p>
          <a:p>
            <a:pPr marL="514350" lvl="1" indent="-285750">
              <a:buFont typeface="Courier New"/>
              <a:buChar char="o"/>
            </a:pPr>
            <a:r>
              <a:rPr lang="en-US" i="0" dirty="0"/>
              <a:t>Absolute Win Rate</a:t>
            </a:r>
          </a:p>
          <a:p>
            <a:pPr marL="514350" lvl="1" indent="-285750">
              <a:buFont typeface="Courier New"/>
              <a:buChar char="o"/>
            </a:pPr>
            <a:r>
              <a:rPr lang="en-US" i="0" dirty="0"/>
              <a:t>Relative Win Rate</a:t>
            </a:r>
          </a:p>
        </p:txBody>
      </p:sp>
      <p:pic>
        <p:nvPicPr>
          <p:cNvPr id="5" name="7">
            <a:hlinkClick r:id="" action="ppaction://media"/>
            <a:extLst>
              <a:ext uri="{FF2B5EF4-FFF2-40B4-BE49-F238E27FC236}">
                <a16:creationId xmlns:a16="http://schemas.microsoft.com/office/drawing/2014/main" id="{2ECC165D-2283-1B3A-4228-BE992D5AFE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75" y="599394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6FC08-EF88-4CCB-DE43-1A4066AB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19CED5-653F-C413-668C-32187B1D1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79585" y="731096"/>
            <a:ext cx="9604075" cy="5414173"/>
          </a:xfrm>
        </p:spPr>
      </p:pic>
      <p:pic>
        <p:nvPicPr>
          <p:cNvPr id="3" name="8">
            <a:hlinkClick r:id="" action="ppaction://media"/>
            <a:extLst>
              <a:ext uri="{FF2B5EF4-FFF2-40B4-BE49-F238E27FC236}">
                <a16:creationId xmlns:a16="http://schemas.microsoft.com/office/drawing/2014/main" id="{C4630893-8F11-8CEA-1003-E70800E565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304" y="593044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1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298-18C6-0E0A-A9B6-2328F1D9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D5C42ED3-8AA1-5964-1FAE-B2489F8F6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88815" y="717406"/>
            <a:ext cx="9595555" cy="5281767"/>
          </a:xfrm>
        </p:spPr>
      </p:pic>
      <p:pic>
        <p:nvPicPr>
          <p:cNvPr id="3" name="9">
            <a:hlinkClick r:id="" action="ppaction://media"/>
            <a:extLst>
              <a:ext uri="{FF2B5EF4-FFF2-40B4-BE49-F238E27FC236}">
                <a16:creationId xmlns:a16="http://schemas.microsoft.com/office/drawing/2014/main" id="{F453E6D0-5A43-261C-BB71-75280090D8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161" y="594858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9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gatta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RegattaVTI</vt:lpstr>
      <vt:lpstr>Stock Performance Analysis with Regression Based Machine Learning</vt:lpstr>
      <vt:lpstr>Problem Definition </vt:lpstr>
      <vt:lpstr>Motivation for the problem </vt:lpstr>
      <vt:lpstr>Data Description</vt:lpstr>
      <vt:lpstr>Data Description Cont.</vt:lpstr>
      <vt:lpstr>PowerPoint Presentation</vt:lpstr>
      <vt:lpstr>Data Description Cont.</vt:lpstr>
      <vt:lpstr>PowerPoint Presentation</vt:lpstr>
      <vt:lpstr>PowerPoint Presentation</vt:lpstr>
      <vt:lpstr>PowerPoint Presentation</vt:lpstr>
      <vt:lpstr>Data Source </vt:lpstr>
      <vt:lpstr>PowerPoint Presentation</vt:lpstr>
      <vt:lpstr>Source Solution</vt:lpstr>
      <vt:lpstr>PowerPoint Presentation</vt:lpstr>
      <vt:lpstr>PowerPoint Presentation</vt:lpstr>
      <vt:lpstr>Performance Metrics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323</cp:revision>
  <dcterms:created xsi:type="dcterms:W3CDTF">2023-12-01T12:04:16Z</dcterms:created>
  <dcterms:modified xsi:type="dcterms:W3CDTF">2023-12-01T15:15:38Z</dcterms:modified>
</cp:coreProperties>
</file>